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303" r:id="rId5"/>
    <p:sldId id="279" r:id="rId6"/>
    <p:sldId id="287" r:id="rId7"/>
    <p:sldId id="261" r:id="rId8"/>
    <p:sldId id="291" r:id="rId9"/>
    <p:sldId id="294" r:id="rId10"/>
    <p:sldId id="298" r:id="rId11"/>
    <p:sldId id="293" r:id="rId12"/>
    <p:sldId id="311" r:id="rId13"/>
    <p:sldId id="295" r:id="rId14"/>
    <p:sldId id="262" r:id="rId15"/>
    <p:sldId id="299" r:id="rId16"/>
    <p:sldId id="300" r:id="rId17"/>
    <p:sldId id="302" r:id="rId18"/>
    <p:sldId id="290" r:id="rId19"/>
    <p:sldId id="263" r:id="rId20"/>
    <p:sldId id="282" r:id="rId21"/>
    <p:sldId id="281" r:id="rId22"/>
    <p:sldId id="265" r:id="rId23"/>
    <p:sldId id="266" r:id="rId24"/>
    <p:sldId id="264" r:id="rId25"/>
    <p:sldId id="306" r:id="rId26"/>
    <p:sldId id="305" r:id="rId27"/>
    <p:sldId id="304" r:id="rId28"/>
    <p:sldId id="267" r:id="rId29"/>
    <p:sldId id="307" r:id="rId30"/>
    <p:sldId id="313" r:id="rId31"/>
    <p:sldId id="273" r:id="rId32"/>
    <p:sldId id="312" r:id="rId33"/>
    <p:sldId id="286" r:id="rId34"/>
    <p:sldId id="278" r:id="rId35"/>
    <p:sldId id="315" r:id="rId36"/>
    <p:sldId id="271" r:id="rId37"/>
    <p:sldId id="2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6"/>
    <p:restoredTop sz="94616"/>
  </p:normalViewPr>
  <p:slideViewPr>
    <p:cSldViewPr snapToGrid="0" snapToObjects="1">
      <p:cViewPr varScale="1">
        <p:scale>
          <a:sx n="161" d="100"/>
          <a:sy n="161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59798-3567-A640-A68C-4777B84D7377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CE0-65E3-3D43-8A46-45E30050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9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6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6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5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7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3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0D90F-25A4-2540-8936-C6F753509DD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n 1.jpg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54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Predicting phytoplankton metabolism from the individual size distribution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05120"/>
            <a:ext cx="9144000" cy="1655762"/>
          </a:xfrm>
        </p:spPr>
        <p:txBody>
          <a:bodyPr/>
          <a:lstStyle/>
          <a:p>
            <a:r>
              <a:rPr lang="en-US" dirty="0" smtClean="0"/>
              <a:t>Daniel Padfield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87" y="1468558"/>
            <a:ext cx="2705100" cy="35812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063116" y="3627341"/>
            <a:ext cx="4468634" cy="248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515305" y="1664937"/>
                <a:ext cx="4214275" cy="52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305" y="1664937"/>
                <a:ext cx="4214275" cy="524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19525" y="2189568"/>
                <a:ext cx="4391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/>
                  <a:t> previously found to be around 0.75 in most animals, but around 1 for phytoplankton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525" y="2189568"/>
                <a:ext cx="439102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250" t="-4717" r="-208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6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67150" y="1666631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150" y="1666631"/>
                <a:ext cx="4214275" cy="7832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4543425" y="3638550"/>
            <a:ext cx="3419475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087" y="1468558"/>
            <a:ext cx="2705100" cy="35812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53454" y="47673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78169" y="4040926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4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81" y="2654130"/>
            <a:ext cx="546293" cy="72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1" y="3196256"/>
            <a:ext cx="841165" cy="111360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049301" y="2599651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89723" y="2703868"/>
            <a:ext cx="590113" cy="7812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9093" y="3403538"/>
            <a:ext cx="590113" cy="7812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6277" y="3622704"/>
            <a:ext cx="270593" cy="3582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4502" y="3873041"/>
            <a:ext cx="270593" cy="3582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9206" y="3036205"/>
            <a:ext cx="270593" cy="3582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5169" y="2766939"/>
            <a:ext cx="270593" cy="3582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4692" y="3730455"/>
            <a:ext cx="270593" cy="3582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1376" y="2841436"/>
            <a:ext cx="270593" cy="35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92" y="2722221"/>
            <a:ext cx="1183019" cy="15661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398" y="2929619"/>
            <a:ext cx="1108733" cy="1467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95" y="2684199"/>
            <a:ext cx="626393" cy="829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917" y="1322000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81" y="2654130"/>
            <a:ext cx="546293" cy="723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01" y="3196256"/>
            <a:ext cx="841165" cy="111360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7107943" y="2599651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107943" y="4698074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049301" y="2599651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049301" y="4698074"/>
            <a:ext cx="4174958" cy="18530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6721" y="5509001"/>
            <a:ext cx="590113" cy="7812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6720" y="3450032"/>
            <a:ext cx="590113" cy="7812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0353" y="4840240"/>
            <a:ext cx="590113" cy="78124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89723" y="2703868"/>
            <a:ext cx="590113" cy="78124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9093" y="3403538"/>
            <a:ext cx="590113" cy="7812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8859" y="5486654"/>
            <a:ext cx="590113" cy="7812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131" y="4984133"/>
            <a:ext cx="481423" cy="6373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65" y="4823010"/>
            <a:ext cx="1091397" cy="14448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71" y="4868513"/>
            <a:ext cx="841165" cy="111360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92626" y="5679502"/>
            <a:ext cx="590113" cy="7812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8941" y="5302808"/>
            <a:ext cx="590113" cy="7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3380" y="2744947"/>
            <a:ext cx="590113" cy="7812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9093" y="4868513"/>
            <a:ext cx="590113" cy="7812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6277" y="3622704"/>
            <a:ext cx="270593" cy="3582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04502" y="3873041"/>
            <a:ext cx="270593" cy="3582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9206" y="3036205"/>
            <a:ext cx="270593" cy="35823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5169" y="2766939"/>
            <a:ext cx="270593" cy="35823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64692" y="3730455"/>
            <a:ext cx="270593" cy="3582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1376" y="2841436"/>
            <a:ext cx="270593" cy="358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4654" y="6352260"/>
            <a:ext cx="4677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🔥🔥🔥🔥🔥🔥🔥🔥🔥🔥🔥🔥🔥🔥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37404" y="420130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8" y="2135484"/>
            <a:ext cx="875560" cy="1159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4" y="1780255"/>
            <a:ext cx="875560" cy="1159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14" y="1545364"/>
            <a:ext cx="875560" cy="1159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44" y="3284077"/>
            <a:ext cx="875560" cy="11591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3718324"/>
            <a:ext cx="875560" cy="11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13" y="3608536"/>
            <a:ext cx="875560" cy="1159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83" y="1111117"/>
            <a:ext cx="875560" cy="1159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93" y="3429968"/>
            <a:ext cx="875560" cy="1159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86" y="1995282"/>
            <a:ext cx="875560" cy="11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8" y="2135484"/>
            <a:ext cx="875560" cy="11591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34" y="1780255"/>
            <a:ext cx="875560" cy="1159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14" y="1545364"/>
            <a:ext cx="875560" cy="1159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44" y="3284077"/>
            <a:ext cx="875560" cy="11591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664" y="3718324"/>
            <a:ext cx="875560" cy="11591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13" y="3608536"/>
            <a:ext cx="875560" cy="11591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83" y="1111117"/>
            <a:ext cx="875560" cy="1159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93" y="3429968"/>
            <a:ext cx="875560" cy="11591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86" y="1995282"/>
            <a:ext cx="875560" cy="11591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794604" y="44109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51228" y="252330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255" y="470436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564205" y="300327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726677" y="4631647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866011" y="213548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00257" y="425100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247359" y="3071180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80272" y="273763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868778" y="5677231"/>
            <a:ext cx="0" cy="58235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81273" y="5677231"/>
            <a:ext cx="195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Average individual </a:t>
            </a:r>
            <a:r>
              <a:rPr lang="en-US" dirty="0" smtClean="0"/>
              <a:t>metabolic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227" y="3934686"/>
            <a:ext cx="1979830" cy="2621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2" y="4042067"/>
            <a:ext cx="1979830" cy="262107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372" y="48621"/>
            <a:ext cx="1979830" cy="26210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06" y="1555843"/>
            <a:ext cx="1979830" cy="26210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0" y="110462"/>
            <a:ext cx="1979830" cy="26210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143" y="3638519"/>
            <a:ext cx="1979830" cy="26210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10" y="2116062"/>
            <a:ext cx="1979830" cy="26210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40" y="1239936"/>
            <a:ext cx="1979830" cy="26210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014" y="1578803"/>
            <a:ext cx="1979830" cy="262107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5868778" y="5677231"/>
            <a:ext cx="0" cy="58235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81273" y="5677231"/>
            <a:ext cx="195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Average individual </a:t>
            </a:r>
            <a:r>
              <a:rPr lang="en-US" dirty="0" smtClean="0"/>
              <a:t>metabolic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493265" y="5677231"/>
            <a:ext cx="0" cy="58235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45" y="1917280"/>
            <a:ext cx="1979830" cy="26210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631" y="1861621"/>
            <a:ext cx="1979830" cy="26210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717" y="1861621"/>
            <a:ext cx="1979830" cy="26210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86829" y="418752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347632" y="4169018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94546" y="4187521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868778" y="5677231"/>
            <a:ext cx="0" cy="582359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781273" y="5677231"/>
            <a:ext cx="195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Average individual </a:t>
            </a:r>
            <a:r>
              <a:rPr lang="en-US" dirty="0" smtClean="0"/>
              <a:t>metabolic rate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155222" y="5613257"/>
            <a:ext cx="2246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Total</a:t>
            </a:r>
          </a:p>
          <a:p>
            <a:r>
              <a:rPr lang="en-US" dirty="0" smtClean="0"/>
              <a:t>abundance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7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community metabolic rates from the size- and temperature-dependence of individuals in the size distribution</a:t>
            </a:r>
          </a:p>
          <a:p>
            <a:r>
              <a:rPr lang="en-US" dirty="0" smtClean="0"/>
              <a:t>Across-communities, there will be a trade off between total abundance and average individual metabolic rate</a:t>
            </a:r>
          </a:p>
          <a:p>
            <a:r>
              <a:rPr lang="en-US" dirty="0" smtClean="0"/>
              <a:t>Trade offs between community properties may impact community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4ºC above ambient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9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Phytoplankton are key for the carbon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134"/>
            <a:ext cx="5698976" cy="1252735"/>
          </a:xfrm>
        </p:spPr>
        <p:txBody>
          <a:bodyPr>
            <a:normAutofit/>
          </a:bodyPr>
          <a:lstStyle/>
          <a:p>
            <a:r>
              <a:rPr lang="en-US" dirty="0" smtClean="0"/>
              <a:t>~50% of annual carbon fixation</a:t>
            </a:r>
          </a:p>
          <a:p>
            <a:r>
              <a:rPr lang="en-US" dirty="0" smtClean="0"/>
              <a:t>Fuel entire ocean food webs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54" t="31599" r="41416" b="31636"/>
          <a:stretch/>
        </p:blipFill>
        <p:spPr>
          <a:xfrm>
            <a:off x="6501680" y="2790852"/>
            <a:ext cx="3450029" cy="252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84" y="2790852"/>
            <a:ext cx="4499992" cy="2179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82" y="4180250"/>
            <a:ext cx="327565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4ºC above ambient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6318" y="1205286"/>
            <a:ext cx="595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the communities and their functioning change in response to long-term and short-term warming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56131" y="1996777"/>
            <a:ext cx="4258816" cy="176495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7153" y="2122994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Cool incubator  ~  4 weeks</a:t>
            </a:r>
            <a:endParaRPr lang="en-US" kern="1200" dirty="0"/>
          </a:p>
        </p:txBody>
      </p:sp>
      <p:pic>
        <p:nvPicPr>
          <p:cNvPr id="8" name="Picture 7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15237" y="2731820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" name="Picture 9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2731820"/>
            <a:ext cx="792088" cy="764047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1" name="Straight Arrow Connector 10"/>
          <p:cNvCxnSpPr/>
          <p:nvPr/>
        </p:nvCxnSpPr>
        <p:spPr>
          <a:xfrm>
            <a:off x="5045895" y="3789757"/>
            <a:ext cx="1563013" cy="89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37227" y="2879252"/>
            <a:ext cx="1571681" cy="665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53876" y="3944222"/>
            <a:ext cx="4258816" cy="17655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pic>
        <p:nvPicPr>
          <p:cNvPr id="14" name="Picture 13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07627" y="4683415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6" name="Picture 15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4685712"/>
            <a:ext cx="792088" cy="7640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" name="TextBox 16"/>
          <p:cNvSpPr txBox="1"/>
          <p:nvPr/>
        </p:nvSpPr>
        <p:spPr>
          <a:xfrm>
            <a:off x="6847153" y="4076886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Warm incubator  ~  4 weeks</a:t>
            </a: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9310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pic>
        <p:nvPicPr>
          <p:cNvPr id="4" name="Picture 3" descr="Conical Flask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5449509" y="1253434"/>
            <a:ext cx="1292981" cy="12472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56" y="2822575"/>
            <a:ext cx="3203575" cy="2287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6356" y="5271707"/>
            <a:ext cx="395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Metabolism @ incubator temperature</a:t>
            </a:r>
            <a:endParaRPr lang="en-US" dirty="0" smtClean="0"/>
          </a:p>
          <a:p>
            <a:r>
              <a:rPr lang="en-US" dirty="0" smtClean="0"/>
              <a:t>1 point for each microcosm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2740778"/>
            <a:ext cx="3543300" cy="2530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81850" y="5271707"/>
            <a:ext cx="359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 distribution</a:t>
            </a:r>
          </a:p>
          <a:p>
            <a:r>
              <a:rPr lang="en-US" dirty="0" smtClean="0"/>
              <a:t>&gt; 300 points per sample!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15000" y="3000375"/>
            <a:ext cx="1466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/>
              <a:t>+</a:t>
            </a:r>
            <a:endParaRPr lang="en-US" sz="100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90846" y="2382712"/>
            <a:ext cx="591004" cy="377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44231" y="2430337"/>
            <a:ext cx="687951" cy="402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9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warming changes communities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1" y="192897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difference in measured raw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12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/>
          <p:cNvSpPr/>
          <p:nvPr/>
        </p:nvSpPr>
        <p:spPr>
          <a:xfrm rot="16200000">
            <a:off x="5673336" y="4001711"/>
            <a:ext cx="552450" cy="160733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- the individual </a:t>
                </a:r>
                <a:r>
                  <a:rPr lang="en-US" sz="2400" dirty="0" err="1" smtClean="0"/>
                  <a:t>normalisation</a:t>
                </a:r>
                <a:r>
                  <a:rPr lang="en-US" sz="2400" dirty="0" smtClean="0"/>
                  <a:t> constant</a:t>
                </a:r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03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e 12"/>
          <p:cNvSpPr/>
          <p:nvPr/>
        </p:nvSpPr>
        <p:spPr>
          <a:xfrm rot="5400000">
            <a:off x="7012785" y="2026581"/>
            <a:ext cx="552450" cy="107155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- how rates change with body size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01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/>
          <p:cNvSpPr/>
          <p:nvPr/>
        </p:nvSpPr>
        <p:spPr>
          <a:xfrm rot="16200000">
            <a:off x="8829679" y="3528896"/>
            <a:ext cx="552450" cy="256222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39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 dirty="0">
                              <a:effectLst/>
                            </a:rPr>
                            <a:t> (warm mesocosm)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952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Predicted vs Observed flux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>
                              <a:effectLst/>
                            </a:rPr>
                            <a:t> (ambient mesocosm)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 dirty="0">
                              <a:effectLst/>
                            </a:rPr>
                            <a:t> (warm mesocosm)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301" t="-210714" r="-145482" b="-7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300000" r="-145482" b="-5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400000" r="-145482" b="-4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500000" r="-145482" b="-3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621429" r="-14548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439130" r="-145482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301" t="-855172" r="-145482" b="-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5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5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Predicted vs Observed flux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53301" y="4898004"/>
                <a:ext cx="5211666" cy="1527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25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5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25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5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5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5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5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5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5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5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5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5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5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5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5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5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5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5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5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5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5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5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5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5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5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5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5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5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500" dirty="0" smtClean="0"/>
              </a:p>
              <a:p>
                <a:endParaRPr lang="en-US" sz="25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301" y="4898004"/>
                <a:ext cx="5211666" cy="15272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800" i="1">
                                        <a:effectLst/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𝐺𝑃𝑃</m:t>
                                    </m:r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800" i="1"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800">
                                            <a:effectLst/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800"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>
                              <a:effectLst/>
                            </a:rPr>
                            <a:t> (ambient mesocosm)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800" i="1">
                                      <a:effectLst/>
                                      <a:latin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𝐶𝑅</m:t>
                                  </m:r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800" i="1">
                                          <a:effectLst/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800">
                                          <a:effectLst/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800">
                                      <a:effectLst/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800" dirty="0">
                              <a:effectLst/>
                            </a:rPr>
                            <a:t> (warm mesocosm)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4483114"/>
                  </p:ext>
                </p:extLst>
              </p:nvPr>
            </p:nvGraphicFramePr>
            <p:xfrm>
              <a:off x="3123618" y="1865791"/>
              <a:ext cx="4954908" cy="1680494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2023254"/>
                    <a:gridCol w="1073563"/>
                    <a:gridCol w="722591"/>
                    <a:gridCol w="1135500"/>
                  </a:tblGrid>
                  <a:tr h="35023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parameter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units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estimate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95% confidence interval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3"/>
                          <a:stretch>
                            <a:fillRect l="-301" t="-210714" r="-145482" b="-7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0.741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0.196 - 1.286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300000" r="-145482" b="-5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eV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1.417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0.853 - 1.982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400000" r="-145482" b="-4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0.887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0.567 - 1.174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500000" r="-145482" b="-393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1.101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0.743 - 1.412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621429" r="-145482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-3.426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-6.335 - -0.989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2795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439130" r="-145482" b="-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-2.717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-5.943 - -0.150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1751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3"/>
                          <a:stretch>
                            <a:fillRect l="-301" t="-855172" r="-145482" b="-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µmol O</a:t>
                          </a:r>
                          <a:r>
                            <a:rPr lang="en-GB" sz="800" baseline="-25000">
                              <a:effectLst/>
                            </a:rPr>
                            <a:t>2</a:t>
                          </a:r>
                          <a:r>
                            <a:rPr lang="en-GB" sz="800">
                              <a:effectLst/>
                            </a:rPr>
                            <a:t> L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r>
                            <a:rPr lang="en-GB" sz="800">
                              <a:effectLst/>
                            </a:rPr>
                            <a:t> hr</a:t>
                          </a:r>
                          <a:r>
                            <a:rPr lang="en-GB" sz="800" baseline="30000">
                              <a:effectLst/>
                            </a:rPr>
                            <a:t>-1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>
                              <a:effectLst/>
                            </a:rPr>
                            <a:t>-3.110</a:t>
                          </a:r>
                          <a:endParaRPr lang="en-GB" sz="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800" dirty="0">
                              <a:effectLst/>
                            </a:rPr>
                            <a:t>-6.126 -  -0.650</a:t>
                          </a:r>
                          <a:endParaRPr lang="en-GB" sz="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20834" y="3898979"/>
                <a:ext cx="3276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dirty="0" smtClean="0"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834" y="3898979"/>
                <a:ext cx="3276600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51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does a pretty good job!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2" y="1532217"/>
            <a:ext cx="914400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6073" y="5766689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 flux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40226" y="5758738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Predicted flux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300241" y="3495051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4168168" y="3574287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2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does a pretty good job!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2" y="1532217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46073" y="5766689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Predicted flux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0226" y="5758738"/>
            <a:ext cx="37313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Predicted flux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300241" y="3495051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168168" y="3574287"/>
            <a:ext cx="417409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Observed flux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3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Paradoxical result?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1" y="2042921"/>
            <a:ext cx="5221605" cy="4351338"/>
          </a:xfrm>
        </p:spPr>
      </p:pic>
      <p:sp>
        <p:nvSpPr>
          <p:cNvPr id="8" name="TextBox 7"/>
          <p:cNvSpPr txBox="1"/>
          <p:nvPr/>
        </p:nvSpPr>
        <p:spPr>
          <a:xfrm>
            <a:off x="3973915" y="6118922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individual </a:t>
            </a:r>
            <a:r>
              <a:rPr lang="en-US" smtClean="0"/>
              <a:t>metabolic rate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1192865" y="3896256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 log Total </a:t>
            </a:r>
            <a:r>
              <a:rPr lang="en-US" dirty="0" smtClean="0"/>
              <a:t>community abundance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92772" y="2162753"/>
            <a:ext cx="4500439" cy="368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2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651" y="2042921"/>
            <a:ext cx="5221605" cy="4351338"/>
          </a:xfrm>
        </p:spPr>
      </p:pic>
      <p:sp>
        <p:nvSpPr>
          <p:cNvPr id="8" name="TextBox 7"/>
          <p:cNvSpPr txBox="1"/>
          <p:nvPr/>
        </p:nvSpPr>
        <p:spPr>
          <a:xfrm>
            <a:off x="3973915" y="6118922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individual </a:t>
            </a:r>
            <a:r>
              <a:rPr lang="en-US" smtClean="0"/>
              <a:t>metabolic rate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1192865" y="3896256"/>
            <a:ext cx="4319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 log Total </a:t>
            </a:r>
            <a:r>
              <a:rPr lang="en-US" dirty="0" smtClean="0"/>
              <a:t>community abundance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55644" y="1367522"/>
            <a:ext cx="4565612" cy="646332"/>
            <a:chOff x="6605792" y="381575"/>
            <a:chExt cx="4565612" cy="646332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0317784" y="381576"/>
              <a:ext cx="0" cy="58235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8693297" y="381576"/>
              <a:ext cx="0" cy="58235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605792" y="381576"/>
              <a:ext cx="19595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Average individual metabolic rate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924688" y="381575"/>
              <a:ext cx="22467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</a:t>
              </a:r>
            </a:p>
            <a:p>
              <a:r>
                <a:rPr lang="en-US" dirty="0" smtClean="0"/>
                <a:t>abundance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785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Linked the metabolic rates of whole communities to the individual size distribution</a:t>
            </a:r>
          </a:p>
          <a:p>
            <a:r>
              <a:rPr lang="en-US" dirty="0" smtClean="0"/>
              <a:t>Flow cytometry routinely taken in scientific ship voyages</a:t>
            </a:r>
          </a:p>
          <a:p>
            <a:r>
              <a:rPr lang="en-US" dirty="0" smtClean="0"/>
              <a:t>As a bonus, validated some key assumptions of metabolic scaling theory</a:t>
            </a:r>
          </a:p>
        </p:txBody>
      </p:sp>
    </p:spTree>
    <p:extLst>
      <p:ext uri="{BB962C8B-B14F-4D97-AF65-F5344CB8AC3E}">
        <p14:creationId xmlns:p14="http://schemas.microsoft.com/office/powerpoint/2010/main" val="57958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0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2325239"/>
            <a:ext cx="4217148" cy="2530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7702" y="5009826"/>
            <a:ext cx="4217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Integrates over large areas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Many communities and many different environmental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6" y="2245811"/>
            <a:ext cx="420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Total photosynthesis &lt; </a:t>
            </a:r>
            <a:r>
              <a:rPr lang="en-US" smtClean="0"/>
              <a:t>total respiration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55" y="2892141"/>
            <a:ext cx="4845623" cy="29459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37778" y="2245811"/>
            <a:ext cx="4200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Total photosynthesis &gt; total respiration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4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23996" y="1603224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996" y="1603224"/>
                <a:ext cx="4214275" cy="783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87665" y="4239207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70955" y="2386515"/>
                <a:ext cx="43910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 previously found to be around 0.8 eV for photosynthesis and &gt; 1 for respiration in phytoplankton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955" y="2386515"/>
                <a:ext cx="439102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11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91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78762"/>
            <a:ext cx="1042003" cy="1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9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3589</TotalTime>
  <Words>1220</Words>
  <Application>Microsoft Macintosh PowerPoint</Application>
  <PresentationFormat>Widescreen</PresentationFormat>
  <Paragraphs>223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Calibri Light</vt:lpstr>
      <vt:lpstr>Cambria Math</vt:lpstr>
      <vt:lpstr>Times New Roman</vt:lpstr>
      <vt:lpstr>Arial</vt:lpstr>
      <vt:lpstr>Office Theme</vt:lpstr>
      <vt:lpstr>Predicting phytoplankton metabolism from the individual size distribution</vt:lpstr>
      <vt:lpstr>Phytoplankton are key for the carbon cycle</vt:lpstr>
      <vt:lpstr>Current measurements of metabolism</vt:lpstr>
      <vt:lpstr>Current measurements of metabolism</vt:lpstr>
      <vt:lpstr>Current measurements of metabolism</vt:lpstr>
      <vt:lpstr>Current measurements of metabolism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Zero-sum dynamics</vt:lpstr>
      <vt:lpstr>Zero-sum dynamics</vt:lpstr>
      <vt:lpstr>Zero-sum dynamics</vt:lpstr>
      <vt:lpstr>Zero-sum dynamics</vt:lpstr>
      <vt:lpstr>Predictions</vt:lpstr>
      <vt:lpstr>Experimental setup</vt:lpstr>
      <vt:lpstr>Experimental setup</vt:lpstr>
      <vt:lpstr>Measurements</vt:lpstr>
      <vt:lpstr>Long-term warming changes communities</vt:lpstr>
      <vt:lpstr>No difference in measured raw metabolism</vt:lpstr>
      <vt:lpstr>Model</vt:lpstr>
      <vt:lpstr>Model</vt:lpstr>
      <vt:lpstr>Model</vt:lpstr>
      <vt:lpstr>Model</vt:lpstr>
      <vt:lpstr>Model predicts size and temperature-dependence</vt:lpstr>
      <vt:lpstr>Predicted vs Observed flux</vt:lpstr>
      <vt:lpstr>Predicted vs Observed flux</vt:lpstr>
      <vt:lpstr>Model does a pretty good job!</vt:lpstr>
      <vt:lpstr>Model does a pretty good job!</vt:lpstr>
      <vt:lpstr>Paradoxical result?</vt:lpstr>
      <vt:lpstr>Zero-sum dynamics</vt:lpstr>
      <vt:lpstr>Zero-sum dynamics</vt:lpstr>
      <vt:lpstr>Conclusions</vt:lpstr>
      <vt:lpstr>Thanks for listening!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phytoplankton metabolism from the individual size distribution</dc:title>
  <dc:creator>Padfield, Daniel</dc:creator>
  <cp:lastModifiedBy>Padfield, Daniel</cp:lastModifiedBy>
  <cp:revision>50</cp:revision>
  <cp:lastPrinted>2017-10-24T12:41:42Z</cp:lastPrinted>
  <dcterms:created xsi:type="dcterms:W3CDTF">2017-10-17T13:08:53Z</dcterms:created>
  <dcterms:modified xsi:type="dcterms:W3CDTF">2017-10-24T12:45:29Z</dcterms:modified>
</cp:coreProperties>
</file>